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custom-properties+xml" PartName="/docProps/custom.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Lst>
  <p:sldSz cy="9601200" cx="7315200"/>
  <p:notesSz cx="6858000" cy="9144000"/>
  <p:embeddedFontLst>
    <p:embeddedFont>
      <p:font typeface="Ribeye"/>
      <p:regular r:id="rId6"/>
    </p:embeddedFont>
    <p:embeddedFont>
      <p:font typeface="Century Gothic"/>
      <p:regular r:id="rId7"/>
      <p:bold r:id="rId8"/>
      <p:italic r:id="rId9"/>
      <p:boldItalic r:id="rId1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1" roundtripDataSignature="AMtx7mhonvUuWq4AKX81+sYUJE14hKb75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11" Type="http://customschemas.google.com/relationships/presentationmetadata" Target="metadata"/><Relationship Id="rId10" Type="http://schemas.openxmlformats.org/officeDocument/2006/relationships/font" Target="fonts/CenturyGothic-boldItalic.fntdata"/><Relationship Id="rId9" Type="http://schemas.openxmlformats.org/officeDocument/2006/relationships/font" Target="fonts/CenturyGothic-italic.fntdata"/><Relationship Id="rId5" Type="http://schemas.openxmlformats.org/officeDocument/2006/relationships/slide" Target="slides/slide1.xml"/><Relationship Id="rId6" Type="http://schemas.openxmlformats.org/officeDocument/2006/relationships/font" Target="fonts/Ribeye-regular.fntdata"/><Relationship Id="rId7" Type="http://schemas.openxmlformats.org/officeDocument/2006/relationships/font" Target="fonts/CenturyGothic-regular.fntdata"/><Relationship Id="rId8" Type="http://schemas.openxmlformats.org/officeDocument/2006/relationships/font" Target="fonts/CenturyGothic-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 name="Shape 17"/>
        <p:cNvGrpSpPr/>
        <p:nvPr/>
      </p:nvGrpSpPr>
      <p:grpSpPr>
        <a:xfrm>
          <a:off x="0" y="0"/>
          <a:ext cx="0" cy="0"/>
          <a:chOff x="0" y="0"/>
          <a:chExt cx="0" cy="0"/>
        </a:xfrm>
      </p:grpSpPr>
      <p:sp>
        <p:nvSpPr>
          <p:cNvPr id="18" name="Google Shape;18;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 name="Google Shape;19;p1:notes"/>
          <p:cNvSpPr/>
          <p:nvPr>
            <p:ph idx="2" type="sldImg"/>
          </p:nvPr>
        </p:nvSpPr>
        <p:spPr>
          <a:xfrm>
            <a:off x="2122488" y="685800"/>
            <a:ext cx="26130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3"/>
          <p:cNvSpPr txBox="1"/>
          <p:nvPr>
            <p:ph type="ctrTitle"/>
          </p:nvPr>
        </p:nvSpPr>
        <p:spPr>
          <a:xfrm>
            <a:off x="548640" y="2982596"/>
            <a:ext cx="6217920" cy="2058035"/>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3"/>
          <p:cNvSpPr txBox="1"/>
          <p:nvPr>
            <p:ph idx="1" type="subTitle"/>
          </p:nvPr>
        </p:nvSpPr>
        <p:spPr>
          <a:xfrm>
            <a:off x="1097280" y="5440680"/>
            <a:ext cx="5120640" cy="2453640"/>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
        <p:nvSpPr>
          <p:cNvPr id="14" name="Google Shape;14;p3"/>
          <p:cNvSpPr txBox="1"/>
          <p:nvPr>
            <p:ph idx="10" type="dt"/>
          </p:nvPr>
        </p:nvSpPr>
        <p:spPr>
          <a:xfrm>
            <a:off x="365760" y="8898891"/>
            <a:ext cx="1706880" cy="51117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3"/>
          <p:cNvSpPr txBox="1"/>
          <p:nvPr>
            <p:ph idx="11" type="ftr"/>
          </p:nvPr>
        </p:nvSpPr>
        <p:spPr>
          <a:xfrm>
            <a:off x="2499360" y="8898891"/>
            <a:ext cx="2316480" cy="51117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3"/>
          <p:cNvSpPr txBox="1"/>
          <p:nvPr>
            <p:ph idx="12" type="sldNum"/>
          </p:nvPr>
        </p:nvSpPr>
        <p:spPr>
          <a:xfrm>
            <a:off x="5242560" y="8898891"/>
            <a:ext cx="1706880" cy="51117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365760" y="384493"/>
            <a:ext cx="6583680" cy="1600200"/>
          </a:xfrm>
          <a:prstGeom prst="rect">
            <a:avLst/>
          </a:prstGeom>
          <a:noFill/>
          <a:ln>
            <a:noFill/>
          </a:ln>
        </p:spPr>
        <p:txBody>
          <a:bodyPr anchorCtr="0" anchor="ctr" bIns="45700" lIns="91425" spcFirstLastPara="1" rIns="91425" wrap="square" tIns="45700">
            <a:normAutofit/>
          </a:bodyPr>
          <a:lstStyle>
            <a:lvl1pPr lvl="0" marR="0" rtl="0" algn="ctr">
              <a:lnSpc>
                <a:spcPct val="10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2"/>
          <p:cNvSpPr txBox="1"/>
          <p:nvPr>
            <p:ph idx="1" type="body"/>
          </p:nvPr>
        </p:nvSpPr>
        <p:spPr>
          <a:xfrm>
            <a:off x="365760" y="2240281"/>
            <a:ext cx="6583680" cy="6336348"/>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2"/>
          <p:cNvSpPr txBox="1"/>
          <p:nvPr>
            <p:ph idx="10" type="dt"/>
          </p:nvPr>
        </p:nvSpPr>
        <p:spPr>
          <a:xfrm>
            <a:off x="365760" y="8898891"/>
            <a:ext cx="1706880" cy="51117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2"/>
          <p:cNvSpPr txBox="1"/>
          <p:nvPr>
            <p:ph idx="11" type="ftr"/>
          </p:nvPr>
        </p:nvSpPr>
        <p:spPr>
          <a:xfrm>
            <a:off x="2499360" y="8898891"/>
            <a:ext cx="2316480" cy="51117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2"/>
          <p:cNvSpPr txBox="1"/>
          <p:nvPr>
            <p:ph idx="12" type="sldNum"/>
          </p:nvPr>
        </p:nvSpPr>
        <p:spPr>
          <a:xfrm>
            <a:off x="5242560" y="8898891"/>
            <a:ext cx="1706880" cy="51117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0" name="Shape 20"/>
        <p:cNvGrpSpPr/>
        <p:nvPr/>
      </p:nvGrpSpPr>
      <p:grpSpPr>
        <a:xfrm>
          <a:off x="0" y="0"/>
          <a:ext cx="0" cy="0"/>
          <a:chOff x="0" y="0"/>
          <a:chExt cx="0" cy="0"/>
        </a:xfrm>
      </p:grpSpPr>
      <p:sp>
        <p:nvSpPr>
          <p:cNvPr id="21" name="Google Shape;21;p1"/>
          <p:cNvSpPr txBox="1"/>
          <p:nvPr/>
        </p:nvSpPr>
        <p:spPr>
          <a:xfrm>
            <a:off x="197401" y="7695579"/>
            <a:ext cx="5286006" cy="507831"/>
          </a:xfrm>
          <a:prstGeom prst="rect">
            <a:avLst/>
          </a:prstGeom>
          <a:solidFill>
            <a:schemeClr val="dk1"/>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2" name="Google Shape;22;p1"/>
          <p:cNvSpPr txBox="1"/>
          <p:nvPr/>
        </p:nvSpPr>
        <p:spPr>
          <a:xfrm>
            <a:off x="3628596" y="3807270"/>
            <a:ext cx="3484500" cy="12774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1" i="0" lang="en-US" sz="1100" u="none" cap="none" strike="noStrike">
                <a:solidFill>
                  <a:schemeClr val="dk1"/>
                </a:solidFill>
                <a:latin typeface="Century Gothic"/>
                <a:ea typeface="Century Gothic"/>
                <a:cs typeface="Century Gothic"/>
                <a:sym typeface="Century Gothic"/>
              </a:rPr>
              <a:t>Reading: </a:t>
            </a:r>
            <a:r>
              <a:rPr b="0" i="0" lang="en-US" sz="1100" u="none" cap="none" strike="noStrike">
                <a:solidFill>
                  <a:schemeClr val="dk1"/>
                </a:solidFill>
                <a:latin typeface="Century Gothic"/>
                <a:ea typeface="Century Gothic"/>
                <a:cs typeface="Century Gothic"/>
                <a:sym typeface="Century Gothic"/>
              </a:rPr>
              <a:t>Asking and answering questions about key details, characters, and setting of the text</a:t>
            </a:r>
            <a:endParaRPr b="0" i="0" sz="1100" u="none" cap="none" strike="noStrike">
              <a:solidFill>
                <a:schemeClr val="dk1"/>
              </a:solidFill>
              <a:latin typeface="Century Gothic"/>
              <a:ea typeface="Century Gothic"/>
              <a:cs typeface="Century Gothic"/>
              <a:sym typeface="Century Gothic"/>
            </a:endParaRPr>
          </a:p>
          <a:p>
            <a:pPr indent="0" lvl="0" marL="0" marR="0" rtl="0" algn="l">
              <a:lnSpc>
                <a:spcPct val="100000"/>
              </a:lnSpc>
              <a:spcBef>
                <a:spcPts val="0"/>
              </a:spcBef>
              <a:spcAft>
                <a:spcPts val="0"/>
              </a:spcAft>
              <a:buClr>
                <a:srgbClr val="000000"/>
              </a:buClr>
              <a:buSzPts val="1200"/>
              <a:buFont typeface="Arial"/>
              <a:buNone/>
            </a:pPr>
            <a:r>
              <a:rPr b="1" i="0" lang="en-US" sz="1100" u="none" cap="none" strike="noStrike">
                <a:solidFill>
                  <a:schemeClr val="dk1"/>
                </a:solidFill>
                <a:latin typeface="Century Gothic"/>
                <a:ea typeface="Century Gothic"/>
                <a:cs typeface="Century Gothic"/>
                <a:sym typeface="Century Gothic"/>
              </a:rPr>
              <a:t>Writing: </a:t>
            </a:r>
            <a:r>
              <a:rPr b="0" i="0" lang="en-US" sz="1100" u="none" cap="none" strike="noStrike">
                <a:solidFill>
                  <a:schemeClr val="dk1"/>
                </a:solidFill>
                <a:latin typeface="Century Gothic"/>
                <a:ea typeface="Century Gothic"/>
                <a:cs typeface="Century Gothic"/>
                <a:sym typeface="Century Gothic"/>
              </a:rPr>
              <a:t>Informational text</a:t>
            </a:r>
            <a:endParaRPr b="0" i="0" sz="13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1" i="0" lang="en-US" sz="1100" u="none" cap="none" strike="noStrike">
                <a:solidFill>
                  <a:schemeClr val="dk1"/>
                </a:solidFill>
                <a:latin typeface="Century Gothic"/>
                <a:ea typeface="Century Gothic"/>
                <a:cs typeface="Century Gothic"/>
                <a:sym typeface="Century Gothic"/>
              </a:rPr>
              <a:t>Math: </a:t>
            </a:r>
            <a:r>
              <a:rPr lang="en-US" sz="1100">
                <a:solidFill>
                  <a:schemeClr val="dk1"/>
                </a:solidFill>
                <a:latin typeface="Century Gothic"/>
                <a:ea typeface="Century Gothic"/>
                <a:cs typeface="Century Gothic"/>
                <a:sym typeface="Century Gothic"/>
              </a:rPr>
              <a:t>Identifying and writing numbers 0-20</a:t>
            </a:r>
            <a:endParaRPr b="0" i="0" sz="13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1" i="0" lang="en-US" sz="1100" u="none" cap="none" strike="noStrike">
                <a:solidFill>
                  <a:schemeClr val="dk1"/>
                </a:solidFill>
                <a:latin typeface="Century Gothic"/>
                <a:ea typeface="Century Gothic"/>
                <a:cs typeface="Century Gothic"/>
                <a:sym typeface="Century Gothic"/>
              </a:rPr>
              <a:t>Phonics:</a:t>
            </a:r>
            <a:r>
              <a:rPr b="0" i="0" lang="en-US" sz="1100" u="none" cap="none" strike="noStrike">
                <a:solidFill>
                  <a:schemeClr val="dk1"/>
                </a:solidFill>
                <a:latin typeface="Century Gothic"/>
                <a:ea typeface="Century Gothic"/>
                <a:cs typeface="Century Gothic"/>
                <a:sym typeface="Century Gothic"/>
              </a:rPr>
              <a:t> Letters / Letter sounds / Blending to read and write words</a:t>
            </a:r>
            <a:endParaRPr b="0" i="0" sz="13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1" i="0" lang="en-US" sz="1100" u="none" cap="none" strike="noStrike">
                <a:solidFill>
                  <a:schemeClr val="dk1"/>
                </a:solidFill>
                <a:latin typeface="Century Gothic"/>
                <a:ea typeface="Century Gothic"/>
                <a:cs typeface="Century Gothic"/>
                <a:sym typeface="Century Gothic"/>
              </a:rPr>
              <a:t>S</a:t>
            </a:r>
            <a:r>
              <a:rPr b="1" lang="en-US" sz="1100">
                <a:solidFill>
                  <a:schemeClr val="dk1"/>
                </a:solidFill>
                <a:latin typeface="Century Gothic"/>
                <a:ea typeface="Century Gothic"/>
                <a:cs typeface="Century Gothic"/>
                <a:sym typeface="Century Gothic"/>
              </a:rPr>
              <a:t>ocial Studies:  </a:t>
            </a:r>
            <a:r>
              <a:rPr lang="en-US" sz="1100">
                <a:solidFill>
                  <a:schemeClr val="dk1"/>
                </a:solidFill>
                <a:latin typeface="Century Gothic"/>
                <a:ea typeface="Century Gothic"/>
                <a:cs typeface="Century Gothic"/>
                <a:sym typeface="Century Gothic"/>
              </a:rPr>
              <a:t>Christopher Columbus</a:t>
            </a:r>
            <a:endParaRPr i="0" sz="1100" u="none" cap="none" strike="noStrike">
              <a:solidFill>
                <a:srgbClr val="000000"/>
              </a:solidFill>
              <a:latin typeface="Century Gothic"/>
              <a:ea typeface="Century Gothic"/>
              <a:cs typeface="Century Gothic"/>
              <a:sym typeface="Century Gothic"/>
            </a:endParaRPr>
          </a:p>
        </p:txBody>
      </p:sp>
      <p:sp>
        <p:nvSpPr>
          <p:cNvPr id="23" name="Google Shape;23;p1"/>
          <p:cNvSpPr txBox="1"/>
          <p:nvPr/>
        </p:nvSpPr>
        <p:spPr>
          <a:xfrm>
            <a:off x="141050" y="8203400"/>
            <a:ext cx="5452800" cy="1262100"/>
          </a:xfrm>
          <a:prstGeom prst="rect">
            <a:avLst/>
          </a:prstGeom>
          <a:noFill/>
          <a:ln>
            <a:noFill/>
          </a:ln>
        </p:spPr>
        <p:txBody>
          <a:bodyPr anchorCtr="0" anchor="t" bIns="45700" lIns="91425" spcFirstLastPara="1" rIns="91425" wrap="square" tIns="45700">
            <a:spAutoFit/>
          </a:bodyPr>
          <a:lstStyle/>
          <a:p>
            <a:pPr indent="-279400" lvl="0" marL="285750" marR="0" rtl="0" algn="l">
              <a:lnSpc>
                <a:spcPct val="100000"/>
              </a:lnSpc>
              <a:spcBef>
                <a:spcPts val="0"/>
              </a:spcBef>
              <a:spcAft>
                <a:spcPts val="0"/>
              </a:spcAft>
              <a:buClr>
                <a:schemeClr val="dk1"/>
              </a:buClr>
              <a:buSzPts val="1100"/>
              <a:buFont typeface="Comic Sans MS"/>
              <a:buChar char="•"/>
            </a:pPr>
            <a:r>
              <a:rPr b="0" i="0" lang="en-US" sz="1100" u="none" cap="none" strike="noStrike">
                <a:solidFill>
                  <a:schemeClr val="dk1"/>
                </a:solidFill>
                <a:latin typeface="Comic Sans MS"/>
                <a:ea typeface="Comic Sans MS"/>
                <a:cs typeface="Comic Sans MS"/>
                <a:sym typeface="Comic Sans MS"/>
              </a:rPr>
              <a:t>Please check your child’s binder each night.  Check Dojo each night.  </a:t>
            </a:r>
            <a:endParaRPr b="0" i="0" sz="1300" u="none" cap="none" strike="noStrike">
              <a:solidFill>
                <a:srgbClr val="000000"/>
              </a:solidFill>
              <a:latin typeface="Comic Sans MS"/>
              <a:ea typeface="Comic Sans MS"/>
              <a:cs typeface="Comic Sans MS"/>
              <a:sym typeface="Comic Sans MS"/>
            </a:endParaRPr>
          </a:p>
          <a:p>
            <a:pPr indent="-273050" lvl="0" marL="285750" marR="0" rtl="0" algn="l">
              <a:lnSpc>
                <a:spcPct val="100000"/>
              </a:lnSpc>
              <a:spcBef>
                <a:spcPts val="0"/>
              </a:spcBef>
              <a:spcAft>
                <a:spcPts val="0"/>
              </a:spcAft>
              <a:buClr>
                <a:schemeClr val="dk1"/>
              </a:buClr>
              <a:buSzPts val="1000"/>
              <a:buFont typeface="Comic Sans MS"/>
              <a:buChar char="•"/>
            </a:pPr>
            <a:r>
              <a:rPr b="1" lang="en-US" sz="1000">
                <a:solidFill>
                  <a:schemeClr val="dk1"/>
                </a:solidFill>
                <a:latin typeface="Comic Sans MS"/>
                <a:ea typeface="Comic Sans MS"/>
                <a:cs typeface="Comic Sans MS"/>
                <a:sym typeface="Comic Sans MS"/>
              </a:rPr>
              <a:t>No child will be allowed to go on the Field Trip without a signed permission slip.</a:t>
            </a:r>
            <a:endParaRPr b="1" i="0" sz="1200" u="none" cap="none" strike="noStrike">
              <a:solidFill>
                <a:srgbClr val="000000"/>
              </a:solidFill>
              <a:latin typeface="Comic Sans MS"/>
              <a:ea typeface="Comic Sans MS"/>
              <a:cs typeface="Comic Sans MS"/>
              <a:sym typeface="Comic Sans MS"/>
            </a:endParaRPr>
          </a:p>
          <a:p>
            <a:pPr indent="-279400" lvl="0" marL="285750" marR="0" rtl="0" algn="l">
              <a:lnSpc>
                <a:spcPct val="100000"/>
              </a:lnSpc>
              <a:spcBef>
                <a:spcPts val="0"/>
              </a:spcBef>
              <a:spcAft>
                <a:spcPts val="0"/>
              </a:spcAft>
              <a:buClr>
                <a:schemeClr val="dk1"/>
              </a:buClr>
              <a:buSzPts val="1100"/>
              <a:buFont typeface="Comic Sans MS"/>
              <a:buChar char="•"/>
            </a:pPr>
            <a:r>
              <a:rPr b="0" i="0" lang="en-US" sz="1100" u="none" cap="none" strike="noStrike">
                <a:solidFill>
                  <a:schemeClr val="dk1"/>
                </a:solidFill>
                <a:latin typeface="Comic Sans MS"/>
                <a:ea typeface="Comic Sans MS"/>
                <a:cs typeface="Comic Sans MS"/>
                <a:sym typeface="Comic Sans MS"/>
              </a:rPr>
              <a:t>Please send a water bottle and daily snack for your child.  </a:t>
            </a:r>
            <a:endParaRPr b="0" i="0" sz="1300" u="none" cap="none" strike="noStrike">
              <a:solidFill>
                <a:srgbClr val="000000"/>
              </a:solidFill>
              <a:latin typeface="Comic Sans MS"/>
              <a:ea typeface="Comic Sans MS"/>
              <a:cs typeface="Comic Sans MS"/>
              <a:sym typeface="Comic Sans MS"/>
            </a:endParaRPr>
          </a:p>
          <a:p>
            <a:pPr indent="-279400" lvl="0" marL="285750" marR="0" rtl="0" algn="l">
              <a:lnSpc>
                <a:spcPct val="100000"/>
              </a:lnSpc>
              <a:spcBef>
                <a:spcPts val="0"/>
              </a:spcBef>
              <a:spcAft>
                <a:spcPts val="0"/>
              </a:spcAft>
              <a:buClr>
                <a:schemeClr val="dk1"/>
              </a:buClr>
              <a:buSzPts val="1100"/>
              <a:buFont typeface="Comic Sans MS"/>
              <a:buChar char="•"/>
            </a:pPr>
            <a:r>
              <a:rPr b="0" i="0" lang="en-US" sz="1100" u="none" cap="none" strike="noStrike">
                <a:solidFill>
                  <a:schemeClr val="dk1"/>
                </a:solidFill>
                <a:latin typeface="Comic Sans MS"/>
                <a:ea typeface="Comic Sans MS"/>
                <a:cs typeface="Comic Sans MS"/>
                <a:sym typeface="Comic Sans MS"/>
              </a:rPr>
              <a:t>Please keep a change of clothing in your child’s bookbag</a:t>
            </a:r>
            <a:r>
              <a:rPr lang="en-US" sz="1100">
                <a:solidFill>
                  <a:schemeClr val="dk1"/>
                </a:solidFill>
                <a:latin typeface="Comic Sans MS"/>
                <a:ea typeface="Comic Sans MS"/>
                <a:cs typeface="Comic Sans MS"/>
                <a:sym typeface="Comic Sans MS"/>
              </a:rPr>
              <a:t> for accidents.  </a:t>
            </a:r>
            <a:endParaRPr b="0" i="0" sz="1100" u="none" cap="none" strike="noStrike">
              <a:solidFill>
                <a:schemeClr val="dk1"/>
              </a:solidFill>
              <a:latin typeface="Comic Sans MS"/>
              <a:ea typeface="Comic Sans MS"/>
              <a:cs typeface="Comic Sans MS"/>
              <a:sym typeface="Comic Sans MS"/>
            </a:endParaRPr>
          </a:p>
          <a:p>
            <a:pPr indent="-279400" lvl="0" marL="285750" marR="0" rtl="0" algn="l">
              <a:lnSpc>
                <a:spcPct val="100000"/>
              </a:lnSpc>
              <a:spcBef>
                <a:spcPts val="0"/>
              </a:spcBef>
              <a:spcAft>
                <a:spcPts val="0"/>
              </a:spcAft>
              <a:buClr>
                <a:schemeClr val="dk1"/>
              </a:buClr>
              <a:buSzPts val="1100"/>
              <a:buFont typeface="Comic Sans MS"/>
              <a:buChar char="•"/>
            </a:pPr>
            <a:r>
              <a:rPr b="0" i="0" lang="en-US" sz="1100" u="none" cap="none" strike="noStrike">
                <a:solidFill>
                  <a:schemeClr val="dk1"/>
                </a:solidFill>
                <a:latin typeface="Comic Sans MS"/>
                <a:ea typeface="Comic Sans MS"/>
                <a:cs typeface="Comic Sans MS"/>
                <a:sym typeface="Comic Sans MS"/>
              </a:rPr>
              <a:t>We have completed the GKIDS assessments. This measures what your child knows entering kindergarten. Your child’s report will be his/her first report 9-week report card.  It will be </a:t>
            </a:r>
            <a:r>
              <a:rPr lang="en-US" sz="1100">
                <a:solidFill>
                  <a:schemeClr val="dk1"/>
                </a:solidFill>
                <a:latin typeface="Comic Sans MS"/>
                <a:ea typeface="Comic Sans MS"/>
                <a:cs typeface="Comic Sans MS"/>
                <a:sym typeface="Comic Sans MS"/>
              </a:rPr>
              <a:t>coming </a:t>
            </a:r>
            <a:r>
              <a:rPr b="0" i="0" lang="en-US" sz="1100" u="none" cap="none" strike="noStrike">
                <a:solidFill>
                  <a:schemeClr val="dk1"/>
                </a:solidFill>
                <a:latin typeface="Comic Sans MS"/>
                <a:ea typeface="Comic Sans MS"/>
                <a:cs typeface="Comic Sans MS"/>
                <a:sym typeface="Comic Sans MS"/>
              </a:rPr>
              <a:t>home in Monday</a:t>
            </a:r>
            <a:r>
              <a:rPr lang="en-US" sz="1100">
                <a:solidFill>
                  <a:schemeClr val="dk1"/>
                </a:solidFill>
                <a:latin typeface="Comic Sans MS"/>
                <a:ea typeface="Comic Sans MS"/>
                <a:cs typeface="Comic Sans MS"/>
                <a:sym typeface="Comic Sans MS"/>
              </a:rPr>
              <a:t> Folders.  </a:t>
            </a:r>
            <a:endParaRPr b="0" i="0" sz="1100" u="none" cap="none" strike="noStrike">
              <a:solidFill>
                <a:schemeClr val="dk1"/>
              </a:solidFill>
              <a:latin typeface="Comic Sans MS"/>
              <a:ea typeface="Comic Sans MS"/>
              <a:cs typeface="Comic Sans MS"/>
              <a:sym typeface="Comic Sans MS"/>
            </a:endParaRPr>
          </a:p>
        </p:txBody>
      </p:sp>
      <p:sp>
        <p:nvSpPr>
          <p:cNvPr id="24" name="Google Shape;24;p1"/>
          <p:cNvSpPr txBox="1"/>
          <p:nvPr/>
        </p:nvSpPr>
        <p:spPr>
          <a:xfrm>
            <a:off x="1664666" y="195120"/>
            <a:ext cx="5736259" cy="1015663"/>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Ribeye"/>
                <a:ea typeface="Ribeye"/>
                <a:cs typeface="Ribeye"/>
                <a:sym typeface="Ribeye"/>
              </a:rPr>
              <a:t>Kindergarten News</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2400"/>
              <a:buFont typeface="Arial"/>
              <a:buNone/>
            </a:pPr>
            <a:r>
              <a:rPr b="1" i="0" lang="en-US" sz="2400" u="none" cap="none" strike="noStrike">
                <a:solidFill>
                  <a:schemeClr val="dk1"/>
                </a:solidFill>
                <a:latin typeface="Century Gothic"/>
                <a:ea typeface="Century Gothic"/>
                <a:cs typeface="Century Gothic"/>
                <a:sym typeface="Century Gothic"/>
              </a:rPr>
              <a:t>October </a:t>
            </a:r>
            <a:r>
              <a:rPr b="1" lang="en-US" sz="2400">
                <a:solidFill>
                  <a:schemeClr val="dk1"/>
                </a:solidFill>
                <a:latin typeface="Century Gothic"/>
                <a:ea typeface="Century Gothic"/>
                <a:cs typeface="Century Gothic"/>
                <a:sym typeface="Century Gothic"/>
              </a:rPr>
              <a:t>21-25</a:t>
            </a:r>
            <a:r>
              <a:rPr b="1" i="0" lang="en-US" sz="2400" u="none" cap="none" strike="noStrike">
                <a:solidFill>
                  <a:schemeClr val="dk1"/>
                </a:solidFill>
                <a:latin typeface="Century Gothic"/>
                <a:ea typeface="Century Gothic"/>
                <a:cs typeface="Century Gothic"/>
                <a:sym typeface="Century Gothic"/>
              </a:rPr>
              <a:t>, 2024</a:t>
            </a:r>
            <a:endParaRPr b="0" i="0" sz="1400" u="none" cap="none" strike="noStrike">
              <a:solidFill>
                <a:srgbClr val="000000"/>
              </a:solidFill>
              <a:latin typeface="Arial"/>
              <a:ea typeface="Arial"/>
              <a:cs typeface="Arial"/>
              <a:sym typeface="Arial"/>
            </a:endParaRPr>
          </a:p>
        </p:txBody>
      </p:sp>
      <p:sp>
        <p:nvSpPr>
          <p:cNvPr id="25" name="Google Shape;25;p1"/>
          <p:cNvSpPr txBox="1"/>
          <p:nvPr/>
        </p:nvSpPr>
        <p:spPr>
          <a:xfrm>
            <a:off x="262844" y="7719417"/>
            <a:ext cx="5271600" cy="4617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400"/>
              <a:buFont typeface="Arial"/>
              <a:buNone/>
            </a:pPr>
            <a:r>
              <a:rPr b="0" i="0" lang="en-US" sz="2400" u="none" cap="none" strike="noStrike">
                <a:solidFill>
                  <a:schemeClr val="lt1"/>
                </a:solidFill>
                <a:latin typeface="Ribeye"/>
                <a:ea typeface="Ribeye"/>
                <a:cs typeface="Ribeye"/>
                <a:sym typeface="Ribeye"/>
              </a:rPr>
              <a:t>Reminders</a:t>
            </a:r>
            <a:endParaRPr b="0" i="0" sz="1400" u="none" cap="none" strike="noStrike">
              <a:solidFill>
                <a:srgbClr val="000000"/>
              </a:solidFill>
              <a:latin typeface="Arial"/>
              <a:ea typeface="Arial"/>
              <a:cs typeface="Arial"/>
              <a:sym typeface="Arial"/>
            </a:endParaRPr>
          </a:p>
        </p:txBody>
      </p:sp>
      <p:sp>
        <p:nvSpPr>
          <p:cNvPr id="26" name="Google Shape;26;p1"/>
          <p:cNvSpPr txBox="1"/>
          <p:nvPr/>
        </p:nvSpPr>
        <p:spPr>
          <a:xfrm>
            <a:off x="143624" y="3268778"/>
            <a:ext cx="3324337" cy="46166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400"/>
              <a:buFont typeface="Arial"/>
              <a:buNone/>
            </a:pPr>
            <a:r>
              <a:rPr b="0" i="0" lang="en-US" sz="2400" u="none" cap="none" strike="noStrike">
                <a:solidFill>
                  <a:schemeClr val="lt1"/>
                </a:solidFill>
                <a:latin typeface="Ribeye"/>
                <a:ea typeface="Ribeye"/>
                <a:cs typeface="Ribeye"/>
                <a:sym typeface="Ribeye"/>
              </a:rPr>
              <a:t>Upcoming</a:t>
            </a:r>
            <a:r>
              <a:rPr b="0" i="0" lang="en-US" sz="2000" u="none" cap="none" strike="noStrike">
                <a:solidFill>
                  <a:schemeClr val="lt1"/>
                </a:solidFill>
                <a:latin typeface="Ribeye"/>
                <a:ea typeface="Ribeye"/>
                <a:cs typeface="Ribeye"/>
                <a:sym typeface="Ribeye"/>
              </a:rPr>
              <a:t> </a:t>
            </a:r>
            <a:r>
              <a:rPr b="0" i="0" lang="en-US" sz="2400" u="none" cap="none" strike="noStrike">
                <a:solidFill>
                  <a:schemeClr val="lt1"/>
                </a:solidFill>
                <a:latin typeface="Ribeye"/>
                <a:ea typeface="Ribeye"/>
                <a:cs typeface="Ribeye"/>
                <a:sym typeface="Ribeye"/>
              </a:rPr>
              <a:t>Events</a:t>
            </a:r>
            <a:endParaRPr b="0" i="0" sz="2000" u="none" cap="none" strike="noStrike">
              <a:solidFill>
                <a:schemeClr val="lt1"/>
              </a:solidFill>
              <a:latin typeface="Ribeye"/>
              <a:ea typeface="Ribeye"/>
              <a:cs typeface="Ribeye"/>
              <a:sym typeface="Ribeye"/>
            </a:endParaRPr>
          </a:p>
        </p:txBody>
      </p:sp>
      <p:sp>
        <p:nvSpPr>
          <p:cNvPr id="27" name="Google Shape;27;p1"/>
          <p:cNvSpPr txBox="1"/>
          <p:nvPr/>
        </p:nvSpPr>
        <p:spPr>
          <a:xfrm>
            <a:off x="3614856" y="3253672"/>
            <a:ext cx="3484591" cy="46166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400"/>
              <a:buFont typeface="Arial"/>
              <a:buNone/>
            </a:pPr>
            <a:r>
              <a:rPr b="0" i="0" lang="en-US" sz="2400" u="none" cap="none" strike="noStrike">
                <a:solidFill>
                  <a:schemeClr val="lt1"/>
                </a:solidFill>
                <a:latin typeface="Ribeye"/>
                <a:ea typeface="Ribeye"/>
                <a:cs typeface="Ribeye"/>
                <a:sym typeface="Ribeye"/>
              </a:rPr>
              <a:t>Learning Focus</a:t>
            </a:r>
            <a:endParaRPr b="0" i="0" sz="1400" u="none" cap="none" strike="noStrike">
              <a:solidFill>
                <a:srgbClr val="000000"/>
              </a:solidFill>
              <a:latin typeface="Arial"/>
              <a:ea typeface="Arial"/>
              <a:cs typeface="Arial"/>
              <a:sym typeface="Arial"/>
            </a:endParaRPr>
          </a:p>
        </p:txBody>
      </p:sp>
      <p:sp>
        <p:nvSpPr>
          <p:cNvPr id="28" name="Google Shape;28;p1"/>
          <p:cNvSpPr txBox="1"/>
          <p:nvPr/>
        </p:nvSpPr>
        <p:spPr>
          <a:xfrm>
            <a:off x="192075" y="3655300"/>
            <a:ext cx="3227400" cy="3045300"/>
          </a:xfrm>
          <a:prstGeom prst="rect">
            <a:avLst/>
          </a:prstGeom>
          <a:noFill/>
          <a:ln>
            <a:noFill/>
          </a:ln>
        </p:spPr>
        <p:txBody>
          <a:bodyPr anchorCtr="0" anchor="t" bIns="45700" lIns="91425" spcFirstLastPara="1" rIns="91425" wrap="square" tIns="45700">
            <a:spAutoFit/>
          </a:bodyPr>
          <a:lstStyle/>
          <a:p>
            <a:pPr indent="0" lvl="0" marL="0" marR="0" rtl="0" algn="l">
              <a:lnSpc>
                <a:spcPct val="115000"/>
              </a:lnSpc>
              <a:spcBef>
                <a:spcPts val="0"/>
              </a:spcBef>
              <a:spcAft>
                <a:spcPts val="0"/>
              </a:spcAft>
              <a:buNone/>
            </a:pPr>
            <a:r>
              <a:rPr lang="en-US" sz="900">
                <a:solidFill>
                  <a:schemeClr val="dk1"/>
                </a:solidFill>
                <a:latin typeface="Comic Sans MS"/>
                <a:ea typeface="Comic Sans MS"/>
                <a:cs typeface="Comic Sans MS"/>
                <a:sym typeface="Comic Sans MS"/>
              </a:rPr>
              <a:t> </a:t>
            </a:r>
            <a:endParaRPr b="0" i="0" sz="900" u="none" cap="none" strike="noStrike">
              <a:solidFill>
                <a:schemeClr val="dk1"/>
              </a:solidFill>
              <a:latin typeface="Comic Sans MS"/>
              <a:ea typeface="Comic Sans MS"/>
              <a:cs typeface="Comic Sans MS"/>
              <a:sym typeface="Comic Sans MS"/>
            </a:endParaRPr>
          </a:p>
          <a:p>
            <a:pPr indent="-285750" lvl="0" marL="457200" marR="0" rtl="0" algn="l">
              <a:lnSpc>
                <a:spcPct val="115000"/>
              </a:lnSpc>
              <a:spcBef>
                <a:spcPts val="0"/>
              </a:spcBef>
              <a:spcAft>
                <a:spcPts val="0"/>
              </a:spcAft>
              <a:buClr>
                <a:schemeClr val="dk1"/>
              </a:buClr>
              <a:buSzPts val="900"/>
              <a:buFont typeface="Comic Sans MS"/>
              <a:buChar char="•"/>
            </a:pPr>
            <a:r>
              <a:rPr lang="en-US" sz="900">
                <a:solidFill>
                  <a:schemeClr val="dk1"/>
                </a:solidFill>
                <a:latin typeface="Comic Sans MS"/>
                <a:ea typeface="Comic Sans MS"/>
                <a:cs typeface="Comic Sans MS"/>
                <a:sym typeface="Comic Sans MS"/>
              </a:rPr>
              <a:t>Vote for your favorite Ferst Reader Pumpkin this week!    All money raised will support the Ferst Readers that provides books to preschoolers!  </a:t>
            </a:r>
            <a:endParaRPr sz="900">
              <a:solidFill>
                <a:schemeClr val="dk1"/>
              </a:solidFill>
              <a:latin typeface="Comic Sans MS"/>
              <a:ea typeface="Comic Sans MS"/>
              <a:cs typeface="Comic Sans MS"/>
              <a:sym typeface="Comic Sans MS"/>
            </a:endParaRPr>
          </a:p>
          <a:p>
            <a:pPr indent="-285750" lvl="0" marL="457200" marR="0" rtl="0" algn="l">
              <a:lnSpc>
                <a:spcPct val="115000"/>
              </a:lnSpc>
              <a:spcBef>
                <a:spcPts val="0"/>
              </a:spcBef>
              <a:spcAft>
                <a:spcPts val="0"/>
              </a:spcAft>
              <a:buClr>
                <a:schemeClr val="dk1"/>
              </a:buClr>
              <a:buSzPts val="900"/>
              <a:buFont typeface="Comic Sans MS"/>
              <a:buChar char="•"/>
            </a:pPr>
            <a:r>
              <a:rPr b="0" i="0" lang="en-US" sz="900" u="none" cap="none" strike="noStrike">
                <a:solidFill>
                  <a:schemeClr val="dk1"/>
                </a:solidFill>
                <a:latin typeface="Comic Sans MS"/>
                <a:ea typeface="Comic Sans MS"/>
                <a:cs typeface="Comic Sans MS"/>
                <a:sym typeface="Comic Sans MS"/>
              </a:rPr>
              <a:t>10/25- Pink Out Day  $2 donation </a:t>
            </a:r>
            <a:endParaRPr b="0" i="0" sz="900" u="none" cap="none" strike="noStrike">
              <a:solidFill>
                <a:schemeClr val="dk1"/>
              </a:solidFill>
              <a:latin typeface="Comic Sans MS"/>
              <a:ea typeface="Comic Sans MS"/>
              <a:cs typeface="Comic Sans MS"/>
              <a:sym typeface="Comic Sans MS"/>
            </a:endParaRPr>
          </a:p>
          <a:p>
            <a:pPr indent="-285750" lvl="0" marL="457200" marR="0" rtl="0" algn="l">
              <a:lnSpc>
                <a:spcPct val="115000"/>
              </a:lnSpc>
              <a:spcBef>
                <a:spcPts val="0"/>
              </a:spcBef>
              <a:spcAft>
                <a:spcPts val="0"/>
              </a:spcAft>
              <a:buClr>
                <a:schemeClr val="dk1"/>
              </a:buClr>
              <a:buSzPts val="900"/>
              <a:buFont typeface="Comic Sans MS"/>
              <a:buChar char="•"/>
            </a:pPr>
            <a:r>
              <a:rPr b="0" i="0" lang="en-US" sz="900" u="none" cap="none" strike="noStrike">
                <a:solidFill>
                  <a:schemeClr val="dk1"/>
                </a:solidFill>
                <a:latin typeface="Comic Sans MS"/>
                <a:ea typeface="Comic Sans MS"/>
                <a:cs typeface="Comic Sans MS"/>
                <a:sym typeface="Comic Sans MS"/>
              </a:rPr>
              <a:t>10/28-11/1  Red Ribbon Week</a:t>
            </a:r>
            <a:endParaRPr b="0" i="0" sz="900" u="none" cap="none" strike="noStrike">
              <a:solidFill>
                <a:schemeClr val="dk1"/>
              </a:solidFill>
              <a:latin typeface="Comic Sans MS"/>
              <a:ea typeface="Comic Sans MS"/>
              <a:cs typeface="Comic Sans MS"/>
              <a:sym typeface="Comic Sans MS"/>
            </a:endParaRPr>
          </a:p>
          <a:p>
            <a:pPr indent="-285750" lvl="0" marL="457200" marR="0" rtl="0" algn="l">
              <a:lnSpc>
                <a:spcPct val="115000"/>
              </a:lnSpc>
              <a:spcBef>
                <a:spcPts val="0"/>
              </a:spcBef>
              <a:spcAft>
                <a:spcPts val="0"/>
              </a:spcAft>
              <a:buClr>
                <a:schemeClr val="dk1"/>
              </a:buClr>
              <a:buSzPts val="900"/>
              <a:buFont typeface="Comic Sans MS"/>
              <a:buChar char="•"/>
            </a:pPr>
            <a:r>
              <a:rPr b="0" i="0" lang="en-US" sz="900" u="none" cap="none" strike="noStrike">
                <a:solidFill>
                  <a:schemeClr val="dk1"/>
                </a:solidFill>
                <a:latin typeface="Comic Sans MS"/>
                <a:ea typeface="Comic Sans MS"/>
                <a:cs typeface="Comic Sans MS"/>
                <a:sym typeface="Comic Sans MS"/>
              </a:rPr>
              <a:t>10/30- Fall Picture Retakes</a:t>
            </a:r>
            <a:endParaRPr b="0" i="0" sz="900" u="none" cap="none" strike="noStrike">
              <a:solidFill>
                <a:schemeClr val="dk1"/>
              </a:solidFill>
              <a:latin typeface="Comic Sans MS"/>
              <a:ea typeface="Comic Sans MS"/>
              <a:cs typeface="Comic Sans MS"/>
              <a:sym typeface="Comic Sans MS"/>
            </a:endParaRPr>
          </a:p>
          <a:p>
            <a:pPr indent="-285750" lvl="0" marL="457200" marR="0" rtl="0" algn="l">
              <a:lnSpc>
                <a:spcPct val="115000"/>
              </a:lnSpc>
              <a:spcBef>
                <a:spcPts val="0"/>
              </a:spcBef>
              <a:spcAft>
                <a:spcPts val="0"/>
              </a:spcAft>
              <a:buClr>
                <a:schemeClr val="dk1"/>
              </a:buClr>
              <a:buSzPts val="900"/>
              <a:buFont typeface="Comic Sans MS"/>
              <a:buChar char="•"/>
            </a:pPr>
            <a:r>
              <a:rPr lang="en-US" sz="900">
                <a:solidFill>
                  <a:schemeClr val="dk1"/>
                </a:solidFill>
                <a:latin typeface="Comic Sans MS"/>
                <a:ea typeface="Comic Sans MS"/>
                <a:cs typeface="Comic Sans MS"/>
                <a:sym typeface="Comic Sans MS"/>
              </a:rPr>
              <a:t>11/4 - Field Trip </a:t>
            </a:r>
            <a:endParaRPr sz="900">
              <a:solidFill>
                <a:schemeClr val="dk1"/>
              </a:solidFill>
              <a:latin typeface="Comic Sans MS"/>
              <a:ea typeface="Comic Sans MS"/>
              <a:cs typeface="Comic Sans MS"/>
              <a:sym typeface="Comic Sans MS"/>
            </a:endParaRPr>
          </a:p>
          <a:p>
            <a:pPr indent="-285750" lvl="0" marL="457200" marR="0" rtl="0" algn="l">
              <a:lnSpc>
                <a:spcPct val="115000"/>
              </a:lnSpc>
              <a:spcBef>
                <a:spcPts val="0"/>
              </a:spcBef>
              <a:spcAft>
                <a:spcPts val="0"/>
              </a:spcAft>
              <a:buClr>
                <a:schemeClr val="dk1"/>
              </a:buClr>
              <a:buSzPts val="900"/>
              <a:buFont typeface="Comic Sans MS"/>
              <a:buChar char="•"/>
            </a:pPr>
            <a:r>
              <a:rPr lang="en-US" sz="900">
                <a:solidFill>
                  <a:schemeClr val="dk1"/>
                </a:solidFill>
                <a:latin typeface="Comic Sans MS"/>
                <a:ea typeface="Comic Sans MS"/>
                <a:cs typeface="Comic Sans MS"/>
                <a:sym typeface="Comic Sans MS"/>
              </a:rPr>
              <a:t>11/5 - No School for students</a:t>
            </a:r>
            <a:endParaRPr sz="900">
              <a:solidFill>
                <a:schemeClr val="dk1"/>
              </a:solidFill>
              <a:latin typeface="Comic Sans MS"/>
              <a:ea typeface="Comic Sans MS"/>
              <a:cs typeface="Comic Sans MS"/>
              <a:sym typeface="Comic Sans MS"/>
            </a:endParaRPr>
          </a:p>
          <a:p>
            <a:pPr indent="-285750" lvl="0" marL="457200" marR="0" rtl="0" algn="l">
              <a:lnSpc>
                <a:spcPct val="115000"/>
              </a:lnSpc>
              <a:spcBef>
                <a:spcPts val="0"/>
              </a:spcBef>
              <a:spcAft>
                <a:spcPts val="0"/>
              </a:spcAft>
              <a:buClr>
                <a:schemeClr val="dk1"/>
              </a:buClr>
              <a:buSzPts val="900"/>
              <a:buFont typeface="Comic Sans MS"/>
              <a:buChar char="•"/>
            </a:pPr>
            <a:r>
              <a:rPr lang="en-US" sz="900">
                <a:solidFill>
                  <a:schemeClr val="dk1"/>
                </a:solidFill>
                <a:latin typeface="Comic Sans MS"/>
                <a:ea typeface="Comic Sans MS"/>
                <a:cs typeface="Comic Sans MS"/>
                <a:sym typeface="Comic Sans MS"/>
              </a:rPr>
              <a:t>11/8 - Fall Festival </a:t>
            </a:r>
            <a:endParaRPr b="1" i="0" sz="1000" u="none" cap="none" strike="noStrike">
              <a:solidFill>
                <a:schemeClr val="dk1"/>
              </a:solidFill>
              <a:latin typeface="Comic Sans MS"/>
              <a:ea typeface="Comic Sans MS"/>
              <a:cs typeface="Comic Sans MS"/>
              <a:sym typeface="Comic Sans MS"/>
            </a:endParaRPr>
          </a:p>
          <a:p>
            <a:pPr indent="0" lvl="0" marL="0" marR="0" rtl="0" algn="ctr">
              <a:lnSpc>
                <a:spcPct val="100000"/>
              </a:lnSpc>
              <a:spcBef>
                <a:spcPts val="0"/>
              </a:spcBef>
              <a:spcAft>
                <a:spcPts val="0"/>
              </a:spcAft>
              <a:buClr>
                <a:srgbClr val="000000"/>
              </a:buClr>
              <a:buSzPts val="1000"/>
              <a:buFont typeface="Arial"/>
              <a:buNone/>
            </a:pPr>
            <a:r>
              <a:t/>
            </a:r>
            <a:endParaRPr b="1" i="0" sz="1000" u="none" cap="none" strike="noStrike">
              <a:solidFill>
                <a:schemeClr val="dk1"/>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000"/>
              <a:buFont typeface="Arial"/>
              <a:buNone/>
            </a:pPr>
            <a:r>
              <a:rPr b="1" i="0" lang="en-US" sz="1000" u="none" cap="none" strike="noStrike">
                <a:solidFill>
                  <a:schemeClr val="dk1"/>
                </a:solidFill>
                <a:latin typeface="Comic Sans MS"/>
                <a:ea typeface="Comic Sans MS"/>
                <a:cs typeface="Comic Sans MS"/>
                <a:sym typeface="Comic Sans MS"/>
              </a:rPr>
              <a:t>Birthdays</a:t>
            </a:r>
            <a:endParaRPr b="1" i="0" sz="1000" u="none" cap="none" strike="noStrike">
              <a:solidFill>
                <a:schemeClr val="dk1"/>
              </a:solidFill>
              <a:latin typeface="Comic Sans MS"/>
              <a:ea typeface="Comic Sans MS"/>
              <a:cs typeface="Comic Sans MS"/>
              <a:sym typeface="Comic Sans MS"/>
            </a:endParaRPr>
          </a:p>
          <a:p>
            <a:pPr indent="0" lvl="0" marL="0" marR="0" rtl="0" algn="ctr">
              <a:lnSpc>
                <a:spcPct val="100000"/>
              </a:lnSpc>
              <a:spcBef>
                <a:spcPts val="0"/>
              </a:spcBef>
              <a:spcAft>
                <a:spcPts val="0"/>
              </a:spcAft>
              <a:buClr>
                <a:srgbClr val="000000"/>
              </a:buClr>
              <a:buSzPts val="1000"/>
              <a:buFont typeface="Arial"/>
              <a:buNone/>
            </a:pPr>
            <a:r>
              <a:t/>
            </a:r>
            <a:endParaRPr b="1" i="0" sz="1000" u="none" cap="none" strike="noStrike">
              <a:solidFill>
                <a:schemeClr val="dk1"/>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000"/>
              <a:buFont typeface="Arial"/>
              <a:buNone/>
            </a:pPr>
            <a:r>
              <a:t/>
            </a:r>
            <a:endParaRPr b="1" i="0" sz="1000" u="none" cap="none" strike="noStrike">
              <a:solidFill>
                <a:schemeClr val="dk1"/>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200"/>
              <a:buFont typeface="Arial"/>
              <a:buNone/>
            </a:pPr>
            <a:r>
              <a:rPr b="1" i="0" lang="en-US" sz="1200" u="none" cap="none" strike="noStrike">
                <a:solidFill>
                  <a:schemeClr val="dk1"/>
                </a:solidFill>
                <a:latin typeface="Comic Sans MS"/>
                <a:ea typeface="Comic Sans MS"/>
                <a:cs typeface="Comic Sans MS"/>
                <a:sym typeface="Comic Sans MS"/>
              </a:rPr>
              <a:t>                </a:t>
            </a:r>
            <a:endParaRPr b="1" i="0" sz="1200" u="none" cap="none" strike="noStrike">
              <a:solidFill>
                <a:schemeClr val="dk1"/>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200"/>
              <a:buFont typeface="Arial"/>
              <a:buNone/>
            </a:pPr>
            <a:r>
              <a:rPr b="1" i="0" lang="en-US" sz="1200" u="none" cap="none" strike="noStrike">
                <a:solidFill>
                  <a:schemeClr val="dk1"/>
                </a:solidFill>
                <a:latin typeface="Comic Sans MS"/>
                <a:ea typeface="Comic Sans MS"/>
                <a:cs typeface="Comic Sans MS"/>
                <a:sym typeface="Comic Sans MS"/>
              </a:rPr>
              <a:t>  </a:t>
            </a:r>
            <a:endParaRPr b="1" i="0" sz="1400" u="none" cap="none" strike="noStrike">
              <a:solidFill>
                <a:schemeClr val="dk1"/>
              </a:solidFill>
              <a:latin typeface="Calibri"/>
              <a:ea typeface="Calibri"/>
              <a:cs typeface="Calibri"/>
              <a:sym typeface="Calibri"/>
            </a:endParaRPr>
          </a:p>
          <a:p>
            <a:pPr indent="-196850" lvl="0" marL="285750" marR="0" rtl="0" algn="l">
              <a:lnSpc>
                <a:spcPct val="100000"/>
              </a:lnSpc>
              <a:spcBef>
                <a:spcPts val="0"/>
              </a:spcBef>
              <a:spcAft>
                <a:spcPts val="0"/>
              </a:spcAft>
              <a:buClr>
                <a:schemeClr val="dk1"/>
              </a:buClr>
              <a:buSzPts val="1400"/>
              <a:buFont typeface="Arial"/>
              <a:buNone/>
            </a:pPr>
            <a:r>
              <a:t/>
            </a:r>
            <a:endParaRPr b="1" i="0" sz="1400" u="none" cap="none" strike="noStrike">
              <a:solidFill>
                <a:schemeClr val="dk1"/>
              </a:solidFill>
              <a:latin typeface="Calibri"/>
              <a:ea typeface="Calibri"/>
              <a:cs typeface="Calibri"/>
              <a:sym typeface="Calibri"/>
            </a:endParaRPr>
          </a:p>
        </p:txBody>
      </p:sp>
      <p:sp>
        <p:nvSpPr>
          <p:cNvPr id="29" name="Google Shape;29;p1"/>
          <p:cNvSpPr txBox="1"/>
          <p:nvPr/>
        </p:nvSpPr>
        <p:spPr>
          <a:xfrm>
            <a:off x="262856" y="6427011"/>
            <a:ext cx="5271600" cy="4617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400"/>
              <a:buFont typeface="Arial"/>
              <a:buNone/>
            </a:pPr>
            <a:r>
              <a:rPr b="0" i="0" lang="en-US" sz="2400" u="none" cap="none" strike="noStrike">
                <a:solidFill>
                  <a:schemeClr val="lt1"/>
                </a:solidFill>
                <a:latin typeface="Ribeye"/>
                <a:ea typeface="Ribeye"/>
                <a:cs typeface="Ribeye"/>
                <a:sym typeface="Ribeye"/>
              </a:rPr>
              <a:t>Contact Me:  </a:t>
            </a:r>
            <a:endParaRPr b="0" i="0" sz="1400" u="none" cap="none" strike="noStrike">
              <a:solidFill>
                <a:srgbClr val="000000"/>
              </a:solidFill>
              <a:latin typeface="Arial"/>
              <a:ea typeface="Arial"/>
              <a:cs typeface="Arial"/>
              <a:sym typeface="Arial"/>
            </a:endParaRPr>
          </a:p>
        </p:txBody>
      </p:sp>
      <p:sp>
        <p:nvSpPr>
          <p:cNvPr id="30" name="Google Shape;30;p1"/>
          <p:cNvSpPr txBox="1"/>
          <p:nvPr/>
        </p:nvSpPr>
        <p:spPr>
          <a:xfrm>
            <a:off x="3589362" y="5108910"/>
            <a:ext cx="3523734" cy="400110"/>
          </a:xfrm>
          <a:prstGeom prst="rect">
            <a:avLst/>
          </a:prstGeom>
          <a:solidFill>
            <a:schemeClr val="dk1"/>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000"/>
              <a:buFont typeface="Arial"/>
              <a:buNone/>
            </a:pPr>
            <a:r>
              <a:rPr b="0" i="0" lang="en-US" sz="2000" u="none" cap="none" strike="noStrike">
                <a:solidFill>
                  <a:schemeClr val="lt1"/>
                </a:solidFill>
                <a:latin typeface="Ribeye"/>
                <a:ea typeface="Ribeye"/>
                <a:cs typeface="Ribeye"/>
                <a:sym typeface="Ribeye"/>
              </a:rPr>
              <a:t>Sight Words to practice</a:t>
            </a:r>
            <a:endParaRPr b="0" i="0" sz="1400" u="none" cap="none" strike="noStrike">
              <a:solidFill>
                <a:srgbClr val="000000"/>
              </a:solidFill>
              <a:latin typeface="Arial"/>
              <a:ea typeface="Arial"/>
              <a:cs typeface="Arial"/>
              <a:sym typeface="Arial"/>
            </a:endParaRPr>
          </a:p>
        </p:txBody>
      </p:sp>
      <p:sp>
        <p:nvSpPr>
          <p:cNvPr id="31" name="Google Shape;31;p1"/>
          <p:cNvSpPr txBox="1"/>
          <p:nvPr/>
        </p:nvSpPr>
        <p:spPr>
          <a:xfrm>
            <a:off x="3544961" y="5478091"/>
            <a:ext cx="3484500" cy="246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100"/>
              <a:buFont typeface="Arial"/>
              <a:buNone/>
            </a:pPr>
            <a:r>
              <a:t/>
            </a:r>
            <a:endParaRPr b="0" i="0" sz="1000" u="none" cap="none" strike="noStrike">
              <a:solidFill>
                <a:srgbClr val="000000"/>
              </a:solidFill>
              <a:latin typeface="Arial"/>
              <a:ea typeface="Arial"/>
              <a:cs typeface="Arial"/>
              <a:sym typeface="Arial"/>
            </a:endParaRPr>
          </a:p>
        </p:txBody>
      </p:sp>
      <p:sp>
        <p:nvSpPr>
          <p:cNvPr id="32" name="Google Shape;32;p1"/>
          <p:cNvSpPr txBox="1"/>
          <p:nvPr/>
        </p:nvSpPr>
        <p:spPr>
          <a:xfrm>
            <a:off x="2828925" y="1665665"/>
            <a:ext cx="4200525" cy="369332"/>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Ribeye"/>
                <a:ea typeface="Ribeye"/>
                <a:cs typeface="Ribeye"/>
                <a:sym typeface="Ribeye"/>
              </a:rPr>
              <a:t>Learning Focus</a:t>
            </a:r>
            <a:endParaRPr b="0" i="0" sz="1400" u="none" cap="none" strike="noStrike">
              <a:solidFill>
                <a:srgbClr val="000000"/>
              </a:solidFill>
              <a:latin typeface="Arial"/>
              <a:ea typeface="Arial"/>
              <a:cs typeface="Arial"/>
              <a:sym typeface="Arial"/>
            </a:endParaRPr>
          </a:p>
        </p:txBody>
      </p:sp>
      <p:sp>
        <p:nvSpPr>
          <p:cNvPr id="33" name="Google Shape;33;p1"/>
          <p:cNvSpPr txBox="1"/>
          <p:nvPr/>
        </p:nvSpPr>
        <p:spPr>
          <a:xfrm>
            <a:off x="2478150" y="1398425"/>
            <a:ext cx="4635000" cy="461700"/>
          </a:xfrm>
          <a:prstGeom prst="rect">
            <a:avLst/>
          </a:prstGeom>
          <a:solidFill>
            <a:schemeClr val="dk1"/>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400"/>
              <a:buFont typeface="Arial"/>
              <a:buNone/>
            </a:pPr>
            <a:r>
              <a:rPr b="0" i="0" lang="en-US" sz="2400" u="none" cap="none" strike="noStrike">
                <a:solidFill>
                  <a:schemeClr val="lt1"/>
                </a:solidFill>
                <a:latin typeface="Ribeye"/>
                <a:ea typeface="Ribeye"/>
                <a:cs typeface="Ribeye"/>
                <a:sym typeface="Ribeye"/>
              </a:rPr>
              <a:t>Class News</a:t>
            </a:r>
            <a:endParaRPr b="0" i="0" sz="2400" u="none" cap="none" strike="noStrike">
              <a:solidFill>
                <a:schemeClr val="lt1"/>
              </a:solidFill>
              <a:latin typeface="Ribeye"/>
              <a:ea typeface="Ribeye"/>
              <a:cs typeface="Ribeye"/>
              <a:sym typeface="Ribeye"/>
            </a:endParaRPr>
          </a:p>
        </p:txBody>
      </p:sp>
      <p:sp>
        <p:nvSpPr>
          <p:cNvPr id="34" name="Google Shape;34;p1"/>
          <p:cNvSpPr txBox="1"/>
          <p:nvPr/>
        </p:nvSpPr>
        <p:spPr>
          <a:xfrm>
            <a:off x="2533650" y="1844200"/>
            <a:ext cx="4635000" cy="400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600"/>
              <a:buFont typeface="Arial"/>
              <a:buNone/>
            </a:pPr>
            <a:r>
              <a:t/>
            </a:r>
            <a:endParaRPr b="0" i="0" sz="1000" u="none" cap="none" strike="noStrike">
              <a:solidFill>
                <a:schemeClr val="dk1"/>
              </a:solidFill>
              <a:latin typeface="Comic Sans MS"/>
              <a:ea typeface="Comic Sans MS"/>
              <a:cs typeface="Comic Sans MS"/>
              <a:sym typeface="Comic Sans MS"/>
            </a:endParaRPr>
          </a:p>
          <a:p>
            <a:pPr indent="0" lvl="0" marL="0" marR="0" rtl="0" algn="l">
              <a:lnSpc>
                <a:spcPct val="100000"/>
              </a:lnSpc>
              <a:spcBef>
                <a:spcPts val="0"/>
              </a:spcBef>
              <a:spcAft>
                <a:spcPts val="0"/>
              </a:spcAft>
              <a:buClr>
                <a:schemeClr val="dk1"/>
              </a:buClr>
              <a:buSzPts val="1600"/>
              <a:buFont typeface="Arial"/>
              <a:buNone/>
            </a:pPr>
            <a:r>
              <a:t/>
            </a:r>
            <a:endParaRPr b="0" i="0" sz="1000" u="none" cap="none" strike="noStrike">
              <a:solidFill>
                <a:schemeClr val="dk1"/>
              </a:solidFill>
              <a:latin typeface="Comic Sans MS"/>
              <a:ea typeface="Comic Sans MS"/>
              <a:cs typeface="Comic Sans MS"/>
              <a:sym typeface="Comic Sans MS"/>
            </a:endParaRPr>
          </a:p>
        </p:txBody>
      </p:sp>
      <p:sp>
        <p:nvSpPr>
          <p:cNvPr id="35" name="Google Shape;35;p1"/>
          <p:cNvSpPr txBox="1"/>
          <p:nvPr/>
        </p:nvSpPr>
        <p:spPr>
          <a:xfrm>
            <a:off x="262850" y="6941247"/>
            <a:ext cx="5271600" cy="585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Comic Sans MS"/>
              <a:ea typeface="Comic Sans MS"/>
              <a:cs typeface="Comic Sans MS"/>
              <a:sym typeface="Comic Sans MS"/>
            </a:endParaRPr>
          </a:p>
          <a:p>
            <a:pPr indent="0" lvl="0" marL="0" marR="0" rtl="0" algn="ctr">
              <a:lnSpc>
                <a:spcPct val="100000"/>
              </a:lnSpc>
              <a:spcBef>
                <a:spcPts val="0"/>
              </a:spcBef>
              <a:spcAft>
                <a:spcPts val="0"/>
              </a:spcAft>
              <a:buClr>
                <a:srgbClr val="000000"/>
              </a:buClr>
              <a:buSzPts val="1600"/>
              <a:buFont typeface="Arial"/>
              <a:buNone/>
            </a:pPr>
            <a:r>
              <a:rPr b="0" i="0" lang="en-US" sz="1600" u="none" cap="none" strike="noStrike">
                <a:solidFill>
                  <a:schemeClr val="dk1"/>
                </a:solidFill>
                <a:latin typeface="Comic Sans MS"/>
                <a:ea typeface="Comic Sans MS"/>
                <a:cs typeface="Comic Sans MS"/>
                <a:sym typeface="Comic Sans MS"/>
              </a:rPr>
              <a:t>School Phone Number: 770-898-7362 </a:t>
            </a:r>
            <a:r>
              <a:rPr b="0" i="0" lang="en-US" sz="1200" u="none" cap="none" strike="noStrike">
                <a:solidFill>
                  <a:schemeClr val="dk1"/>
                </a:solidFill>
                <a:latin typeface="Comic Sans MS"/>
                <a:ea typeface="Comic Sans MS"/>
                <a:cs typeface="Comic Sans MS"/>
                <a:sym typeface="Comic Sans MS"/>
              </a:rPr>
              <a:t> </a:t>
            </a:r>
            <a:endParaRPr b="0" i="0" sz="1400" u="none" cap="none" strike="noStrike">
              <a:solidFill>
                <a:srgbClr val="000000"/>
              </a:solidFill>
              <a:latin typeface="Arial"/>
              <a:ea typeface="Arial"/>
              <a:cs typeface="Arial"/>
              <a:sym typeface="Arial"/>
            </a:endParaRPr>
          </a:p>
        </p:txBody>
      </p:sp>
      <p:pic>
        <p:nvPicPr>
          <p:cNvPr id="36" name="Google Shape;36;p1"/>
          <p:cNvPicPr preferRelativeResize="0"/>
          <p:nvPr/>
        </p:nvPicPr>
        <p:blipFill rotWithShape="1">
          <a:blip r:embed="rId4">
            <a:alphaModFix/>
          </a:blip>
          <a:srcRect b="27959" l="0" r="0" t="0"/>
          <a:stretch/>
        </p:blipFill>
        <p:spPr>
          <a:xfrm>
            <a:off x="2206063" y="5428014"/>
            <a:ext cx="1021024" cy="569975"/>
          </a:xfrm>
          <a:prstGeom prst="rect">
            <a:avLst/>
          </a:prstGeom>
          <a:noFill/>
          <a:ln>
            <a:noFill/>
          </a:ln>
        </p:spPr>
      </p:pic>
      <p:sp>
        <p:nvSpPr>
          <p:cNvPr id="37" name="Google Shape;37;p1"/>
          <p:cNvSpPr txBox="1"/>
          <p:nvPr/>
        </p:nvSpPr>
        <p:spPr>
          <a:xfrm>
            <a:off x="3614850" y="5443663"/>
            <a:ext cx="3637800" cy="10314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700"/>
              <a:buFont typeface="Arial"/>
              <a:buNone/>
            </a:pPr>
            <a:r>
              <a:rPr b="0" i="0" lang="en-US" sz="1600" u="none" cap="none" strike="noStrike">
                <a:solidFill>
                  <a:schemeClr val="dk1"/>
                </a:solidFill>
                <a:latin typeface="Comic Sans MS"/>
                <a:ea typeface="Comic Sans MS"/>
                <a:cs typeface="Comic Sans MS"/>
                <a:sym typeface="Comic Sans MS"/>
              </a:rPr>
              <a:t>a, the, as, to, do, I, is, am, at, an, man, in, it, was, you, from , your, </a:t>
            </a:r>
            <a:r>
              <a:rPr lang="en-US" sz="1600">
                <a:solidFill>
                  <a:schemeClr val="dk1"/>
                </a:solidFill>
                <a:latin typeface="Comic Sans MS"/>
                <a:ea typeface="Comic Sans MS"/>
                <a:cs typeface="Comic Sans MS"/>
                <a:sym typeface="Comic Sans MS"/>
              </a:rPr>
              <a:t>said</a:t>
            </a:r>
            <a:endParaRPr b="0" i="0" sz="1300" u="none" cap="none" strike="noStrike">
              <a:solidFill>
                <a:schemeClr val="dk1"/>
              </a:solidFill>
              <a:latin typeface="Comic Sans MS"/>
              <a:ea typeface="Comic Sans MS"/>
              <a:cs typeface="Comic Sans MS"/>
              <a:sym typeface="Comic Sans MS"/>
            </a:endParaRPr>
          </a:p>
          <a:p>
            <a:pPr indent="0" lvl="0" marL="457200" marR="0" rtl="0" algn="l">
              <a:lnSpc>
                <a:spcPct val="100000"/>
              </a:lnSpc>
              <a:spcBef>
                <a:spcPts val="0"/>
              </a:spcBef>
              <a:spcAft>
                <a:spcPts val="0"/>
              </a:spcAft>
              <a:buClr>
                <a:srgbClr val="000000"/>
              </a:buClr>
              <a:buSzPts val="1300"/>
              <a:buFont typeface="Arial"/>
              <a:buNone/>
            </a:pPr>
            <a:r>
              <a:rPr b="0" i="0" lang="en-US" sz="1300" u="none" cap="none" strike="noStrike">
                <a:solidFill>
                  <a:schemeClr val="dk1"/>
                </a:solidFill>
                <a:latin typeface="Comic Sans MS"/>
                <a:ea typeface="Comic Sans MS"/>
                <a:cs typeface="Comic Sans MS"/>
                <a:sym typeface="Comic Sans MS"/>
              </a:rPr>
              <a:t>     </a:t>
            </a:r>
            <a:endParaRPr b="0" i="0" sz="1300" u="none" cap="none" strike="noStrike">
              <a:solidFill>
                <a:schemeClr val="dk1"/>
              </a:solidFill>
              <a:latin typeface="Comic Sans MS"/>
              <a:ea typeface="Comic Sans MS"/>
              <a:cs typeface="Comic Sans MS"/>
              <a:sym typeface="Comic Sans MS"/>
            </a:endParaRPr>
          </a:p>
        </p:txBody>
      </p:sp>
      <p:sp>
        <p:nvSpPr>
          <p:cNvPr id="38" name="Google Shape;38;p1"/>
          <p:cNvSpPr txBox="1"/>
          <p:nvPr/>
        </p:nvSpPr>
        <p:spPr>
          <a:xfrm>
            <a:off x="2475138" y="1829400"/>
            <a:ext cx="4752000" cy="12930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900"/>
              <a:buFont typeface="Arial"/>
              <a:buNone/>
            </a:pPr>
            <a:r>
              <a:rPr b="0" i="0" lang="en-US" sz="900" u="none" cap="none" strike="noStrike">
                <a:solidFill>
                  <a:srgbClr val="000000"/>
                </a:solidFill>
                <a:latin typeface="Comic Sans MS"/>
                <a:ea typeface="Comic Sans MS"/>
                <a:cs typeface="Comic Sans MS"/>
                <a:sym typeface="Comic Sans MS"/>
              </a:rPr>
              <a:t>Our field trip </a:t>
            </a:r>
            <a:r>
              <a:rPr lang="en-US" sz="900">
                <a:latin typeface="Comic Sans MS"/>
                <a:ea typeface="Comic Sans MS"/>
                <a:cs typeface="Comic Sans MS"/>
                <a:sym typeface="Comic Sans MS"/>
              </a:rPr>
              <a:t>will be here before we know it!  We have been checking background checks as they have come back.  You will be notified by </a:t>
            </a:r>
            <a:r>
              <a:rPr lang="en-US" sz="900">
                <a:latin typeface="Comic Sans MS"/>
                <a:ea typeface="Comic Sans MS"/>
                <a:cs typeface="Comic Sans MS"/>
                <a:sym typeface="Comic Sans MS"/>
              </a:rPr>
              <a:t>u</a:t>
            </a:r>
            <a:r>
              <a:rPr lang="en-US" sz="900">
                <a:latin typeface="Comic Sans MS"/>
                <a:ea typeface="Comic Sans MS"/>
                <a:cs typeface="Comic Sans MS"/>
                <a:sym typeface="Comic Sans MS"/>
              </a:rPr>
              <a:t>s if it has been received.  We will keep you updated as they continue to come in.  Adults without an approved background check from Henry County will not be able to chaperone.  We are really looking </a:t>
            </a:r>
            <a:r>
              <a:rPr lang="en-US" sz="900">
                <a:latin typeface="Comic Sans MS"/>
                <a:ea typeface="Comic Sans MS"/>
                <a:cs typeface="Comic Sans MS"/>
                <a:sym typeface="Comic Sans MS"/>
              </a:rPr>
              <a:t>forward to this trip!  Remember that we are not able to take any child without a signed permission slip. We have lots of upcoming events happening.  Please make plans to attend PTO’s Fall Festival.  It was rescheduled for Friday,     November 8th.  If you are able to help in any way, please let PTO know!  </a:t>
            </a:r>
            <a:endParaRPr b="0" i="0" sz="900" u="none" cap="none" strike="noStrike">
              <a:solidFill>
                <a:srgbClr val="000000"/>
              </a:solidFill>
              <a:latin typeface="Comic Sans MS"/>
              <a:ea typeface="Comic Sans MS"/>
              <a:cs typeface="Comic Sans MS"/>
              <a:sym typeface="Comic Sans MS"/>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2015-03-30T02:08:44Z</dcterms:created>
  <dc:creator>Maribel</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
    <vt:lpwstr>NewsletterTemplatesEditableKidlettesEdition</vt:lpwstr>
  </property>
  <property fmtid="{D5CDD505-2E9C-101B-9397-08002B2CF9AE}" pid="3" name="SlideDescription">
    <vt:lpwstr/>
  </property>
</Properties>
</file>